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4" r:id="rId2"/>
    <p:sldId id="296" r:id="rId3"/>
    <p:sldId id="276" r:id="rId4"/>
    <p:sldId id="297" r:id="rId5"/>
    <p:sldId id="279" r:id="rId6"/>
    <p:sldId id="284" r:id="rId7"/>
    <p:sldId id="277" r:id="rId8"/>
    <p:sldId id="278" r:id="rId9"/>
    <p:sldId id="295" r:id="rId10"/>
    <p:sldId id="291" r:id="rId11"/>
    <p:sldId id="290" r:id="rId12"/>
    <p:sldId id="292" r:id="rId13"/>
    <p:sldId id="293" r:id="rId14"/>
    <p:sldId id="298" r:id="rId15"/>
    <p:sldId id="299" r:id="rId16"/>
    <p:sldId id="294" r:id="rId17"/>
    <p:sldId id="280" r:id="rId18"/>
    <p:sldId id="287" r:id="rId19"/>
    <p:sldId id="281" r:id="rId20"/>
    <p:sldId id="282" r:id="rId21"/>
    <p:sldId id="283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809" autoAdjust="0"/>
    <p:restoredTop sz="86410"/>
  </p:normalViewPr>
  <p:slideViewPr>
    <p:cSldViewPr snapToGrid="0">
      <p:cViewPr varScale="1">
        <p:scale>
          <a:sx n="59" d="100"/>
          <a:sy n="59" d="100"/>
        </p:scale>
        <p:origin x="126" y="72"/>
      </p:cViewPr>
      <p:guideLst/>
    </p:cSldViewPr>
  </p:slideViewPr>
  <p:outlineViewPr>
    <p:cViewPr>
      <p:scale>
        <a:sx n="33" d="100"/>
        <a:sy n="33" d="100"/>
      </p:scale>
      <p:origin x="0" y="-27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0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E720D-350C-4559-A83E-F2CB836C6E67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99BB0-41DA-4E38-A46B-F4CBC134F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50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10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079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2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【手順２】　「欠席・遅刻連絡機能」を選択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　※子どもを２人以上登録している場合、子どもを選択する画面が表示される</a:t>
            </a:r>
            <a:r>
              <a:rPr kumimoji="0" lang="ja-JP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ので、選択してご入力ください。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748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254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「病欠」「都合欠」「遅刻」「早退」の詳細を入力してください。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「都合欠」「遅刻」「早退」はその理由を備考欄に入力します。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238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38B6F-15A9-4144-45F2-7AF50FC32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1E8B1F7-2FAB-3206-D34D-FA4EE2942D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AAB8395-A7A7-0D7B-543C-2F1925E08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「病欠」「都合欠」「遅刻」「早退」の詳細を入力してください。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「都合欠」「遅刻」「早退」はその理由を備考欄に入力します。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6DB702-6E09-491C-23D3-088ABD7151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826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669C5-710A-0E81-7069-F0F7A0A85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724BDF7-73F1-010F-90F3-99CC44FF0F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C87DAC4-5E82-84B0-6AB1-7FB9E9D38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「病欠」「都合欠」「遅刻」「早退」の詳細を入力してください。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「都合欠」「遅刻」「早退」はその理由を備考欄に入力します。</a:t>
            </a:r>
            <a:endParaRPr kumimoji="0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454CD2-F93F-E95C-8598-F20376DA3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410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498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819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F75B9-CC41-4F69-DA76-A4B344907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6365AB7-7169-48D8-41C7-68A13735FD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6F68929-059A-C815-D0FE-95749490D3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dirty="0"/>
              <a:t>感染症や家事都合等の理由で連続して欠席する場合は、事前に複数日にまたがって入力ができます。画面下の「同じ内容で他の日にちにも連絡する」を選択していただき、該当の日をチェックして登録ができます。</a:t>
            </a:r>
          </a:p>
          <a:p>
            <a:r>
              <a:rPr kumimoji="1" lang="ja-JP" altLang="en-US" sz="1200" dirty="0"/>
              <a:t>尚、一週間以上先の場合はカレンダーのマークをタップすると日付を選択することができます。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A4C3D5-D957-331E-F9FC-5F29DC0FCB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307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保護者の方が入力された最新のものが「すぐーる」に反映されます。</a:t>
            </a:r>
            <a:endParaRPr kumimoji="1" lang="en-US" altLang="ja-JP" sz="12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登録後に訂正が生じた場合は入力締め切り時間（～</a:t>
            </a:r>
            <a:r>
              <a:rPr kumimoji="1" lang="en-US" altLang="ja-JP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8</a:t>
            </a: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：</a:t>
            </a:r>
            <a:r>
              <a:rPr kumimoji="1" lang="en-US" altLang="ja-JP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20</a:t>
            </a: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）内であれば、その都度変更ができます。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332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6186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/>
              <a:t>「すぐーる」内の「タイムライン」機能を活用して、チラシの配信を行っています。アプリを閉じている場合は通知設定をしていても通知されません。新しいものがある場合は、「タイムライン」のタブが赤くなっているので、メッセージを開く際などにご覧ください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9302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受信箱の中ですぐに確認したいものには星マークをタップして</a:t>
            </a:r>
            <a:endParaRPr kumimoji="1" lang="en-US" altLang="ja-JP" sz="12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12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おくと行事等の時間を確認する際に便利です。</a:t>
            </a:r>
          </a:p>
          <a:p>
            <a:pPr>
              <a:lnSpc>
                <a:spcPct val="150000"/>
              </a:lnSpc>
            </a:pPr>
            <a:endParaRPr kumimoji="1" lang="ja-JP" altLang="en-US" sz="12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kumimoji="1" lang="ja-JP" altLang="en-US" sz="12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504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体調不良等で急遽早退になった際には、学校で登録をしていますので、保護者の方も確認をしていただけたらと思います。</a:t>
            </a:r>
            <a:r>
              <a:rPr lang="ja-JP" altLang="en-US" sz="12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確かなもののご入力をお願いします。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314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214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980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781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85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319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99BB0-41DA-4E38-A46B-F4CBC134F48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20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41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26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672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18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054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9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13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32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55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36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13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56C6F-3A49-4010-9CFD-EFDAC7854FAC}" type="datetimeFigureOut">
              <a:rPr kumimoji="1" lang="ja-JP" altLang="en-US" smtClean="0"/>
              <a:t>2026/2/6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4E1C9-01D3-4A01-A3A4-570900520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74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8037" y="0"/>
            <a:ext cx="8934720" cy="2852737"/>
          </a:xfrm>
        </p:spPr>
        <p:txBody>
          <a:bodyPr/>
          <a:lstStyle/>
          <a:p>
            <a:r>
              <a:rPr lang="ja-JP" altLang="en-US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すぐーる</a:t>
            </a:r>
            <a:r>
              <a:rPr lang="ja-JP" altLang="ja-JP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について　　　　　　　　　　　　　　　　　　　</a:t>
            </a:r>
            <a:br>
              <a:rPr lang="ja-JP" altLang="ja-JP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</a:br>
            <a:endParaRPr kumimoji="1" lang="ja-JP" altLang="en-US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D4E871E-5C57-97DC-CBEA-E8278BA8D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043" y="1985711"/>
            <a:ext cx="5364920" cy="403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83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F520E-3ACD-AE92-CA0D-C2B168843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B858AE-127E-6320-821F-945AE3159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86" y="556453"/>
            <a:ext cx="5567804" cy="2616801"/>
          </a:xfrm>
        </p:spPr>
        <p:txBody>
          <a:bodyPr>
            <a:noAutofit/>
          </a:bodyPr>
          <a:lstStyle/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【手順１】　</a:t>
            </a:r>
            <a:endParaRPr kumimoji="0" lang="en-US" altLang="ja-JP" sz="36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「新治小学校保護者連絡」</a:t>
            </a:r>
            <a:r>
              <a:rPr kumimoji="0" lang="ja-JP" altLang="en-US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　　</a:t>
            </a:r>
            <a:endParaRPr kumimoji="0" lang="en-US" altLang="ja-JP" sz="36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ja-JP" altLang="ja-JP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のチャネルを選択</a:t>
            </a:r>
            <a:r>
              <a:rPr kumimoji="0" lang="ja-JP" altLang="en-US" sz="36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。</a:t>
            </a:r>
            <a:endParaRPr kumimoji="0" lang="en-US" altLang="ja-JP" sz="3600" dirty="0">
              <a:solidFill>
                <a:srgbClr val="000000"/>
              </a:solidFill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以下タップする</a:t>
            </a:r>
            <a:r>
              <a:rPr kumimoji="0" lang="ja-JP" altLang="en-US" sz="36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。</a:t>
            </a:r>
            <a:endParaRPr kumimoji="0" lang="en-US" altLang="ja-JP" sz="3600" dirty="0">
              <a:solidFill>
                <a:srgbClr val="000000"/>
              </a:solidFill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3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en-US" altLang="ja-JP" sz="36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ja-JP" altLang="ja-JP" sz="3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3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sz="36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2054" name="図 4">
            <a:extLst>
              <a:ext uri="{FF2B5EF4-FFF2-40B4-BE49-F238E27FC236}">
                <a16:creationId xmlns:a16="http://schemas.microsoft.com/office/drawing/2014/main" id="{40CD4EE0-9EEB-79E4-C83C-575522AAF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53" y="199484"/>
            <a:ext cx="2845455" cy="599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図 5">
            <a:extLst>
              <a:ext uri="{FF2B5EF4-FFF2-40B4-BE49-F238E27FC236}">
                <a16:creationId xmlns:a16="http://schemas.microsoft.com/office/drawing/2014/main" id="{BB616894-68BE-7638-0C85-B8C2D067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71" y="199483"/>
            <a:ext cx="2806250" cy="599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10">
            <a:extLst>
              <a:ext uri="{FF2B5EF4-FFF2-40B4-BE49-F238E27FC236}">
                <a16:creationId xmlns:a16="http://schemas.microsoft.com/office/drawing/2014/main" id="{0A2FE8A1-E365-3753-8AA7-A61A5A235590}"/>
              </a:ext>
            </a:extLst>
          </p:cNvPr>
          <p:cNvSpPr txBox="1"/>
          <p:nvPr/>
        </p:nvSpPr>
        <p:spPr>
          <a:xfrm>
            <a:off x="5506611" y="665242"/>
            <a:ext cx="3550060" cy="155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kumimoji="0" lang="ja-JP" altLang="ja-JP" sz="4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①「チャネル」</a:t>
            </a:r>
            <a:endParaRPr kumimoji="0" lang="en-US" altLang="ja-JP" sz="4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kumimoji="0" lang="ja-JP" altLang="ja-JP" sz="4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（ホーム）</a:t>
            </a:r>
            <a:endParaRPr kumimoji="0" lang="en-US" altLang="ja-JP" sz="4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ja-JP" sz="4000" kern="100" dirty="0"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1CFDC822-072E-2722-4AA6-35AF8384BEB1}"/>
              </a:ext>
            </a:extLst>
          </p:cNvPr>
          <p:cNvSpPr txBox="1"/>
          <p:nvPr/>
        </p:nvSpPr>
        <p:spPr>
          <a:xfrm>
            <a:off x="8049986" y="3081871"/>
            <a:ext cx="4184840" cy="155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4000" kern="100" dirty="0"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②</a:t>
            </a:r>
            <a:r>
              <a:rPr kumimoji="0" lang="ja-JP" altLang="ja-JP" sz="4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「新治小学校</a:t>
            </a:r>
            <a:r>
              <a:rPr kumimoji="0" lang="ja-JP" altLang="en-US" sz="4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en-US" altLang="ja-JP" sz="4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保護者連絡」</a:t>
            </a:r>
            <a:endParaRPr lang="ja-JP" sz="4000" kern="100" dirty="0"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5B12DDE-1A24-DB6E-421C-F029C6C80CFA}"/>
              </a:ext>
            </a:extLst>
          </p:cNvPr>
          <p:cNvCxnSpPr>
            <a:cxnSpLocks/>
          </p:cNvCxnSpPr>
          <p:nvPr/>
        </p:nvCxnSpPr>
        <p:spPr>
          <a:xfrm flipH="1" flipV="1">
            <a:off x="10844713" y="2354803"/>
            <a:ext cx="1347287" cy="72706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A3349D1-2C02-AFC9-18D5-08BB86F158E6}"/>
              </a:ext>
            </a:extLst>
          </p:cNvPr>
          <p:cNvCxnSpPr>
            <a:cxnSpLocks/>
          </p:cNvCxnSpPr>
          <p:nvPr/>
        </p:nvCxnSpPr>
        <p:spPr>
          <a:xfrm>
            <a:off x="5891607" y="1864854"/>
            <a:ext cx="717627" cy="362237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9F07F98-63E8-12E5-482D-FC76F9F373A7}"/>
              </a:ext>
            </a:extLst>
          </p:cNvPr>
          <p:cNvSpPr/>
          <p:nvPr/>
        </p:nvSpPr>
        <p:spPr>
          <a:xfrm>
            <a:off x="5971153" y="5487232"/>
            <a:ext cx="938556" cy="554339"/>
          </a:xfrm>
          <a:prstGeom prst="roundRect">
            <a:avLst>
              <a:gd name="adj" fmla="val 1852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3925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9B1363-143B-71C5-FF0F-03103B3F8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06" y="871311"/>
            <a:ext cx="6525986" cy="2116818"/>
          </a:xfrm>
        </p:spPr>
        <p:txBody>
          <a:bodyPr>
            <a:normAutofit/>
          </a:bodyPr>
          <a:lstStyle/>
          <a:p>
            <a:r>
              <a:rPr kumimoji="0" lang="ja-JP" altLang="ja-JP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【手順２】</a:t>
            </a:r>
            <a:br>
              <a:rPr kumimoji="0" lang="en-US" altLang="ja-JP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</a:br>
            <a:r>
              <a:rPr kumimoji="0" lang="ja-JP" altLang="ja-JP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「欠席・遅刻連絡機能」</a:t>
            </a:r>
            <a:br>
              <a:rPr kumimoji="0" lang="en-US" altLang="ja-JP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</a:br>
            <a:r>
              <a:rPr kumimoji="0" lang="ja-JP" altLang="en-US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ja-JP" altLang="ja-JP" sz="44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を選択</a:t>
            </a:r>
            <a:endParaRPr kumimoji="1" lang="ja-JP" altLang="en-US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17C8DA-EA31-19F7-B840-245DADB46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69872"/>
            <a:ext cx="6525986" cy="1502228"/>
          </a:xfrm>
        </p:spPr>
        <p:txBody>
          <a:bodyPr/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※子どもを２人以上登録している場合、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ja-JP" altLang="ja-JP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子どもを選択する画面が表示される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ja-JP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ので、選択してご入力ください。</a:t>
            </a:r>
            <a:endParaRPr kumimoji="0" lang="ja-JP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2052" name="図 3">
            <a:extLst>
              <a:ext uri="{FF2B5EF4-FFF2-40B4-BE49-F238E27FC236}">
                <a16:creationId xmlns:a16="http://schemas.microsoft.com/office/drawing/2014/main" id="{F1553197-0DB9-A7A7-6C6E-47E35AE7F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8"/>
          <a:stretch>
            <a:fillRect/>
          </a:stretch>
        </p:blipFill>
        <p:spPr bwMode="auto">
          <a:xfrm>
            <a:off x="7864931" y="316139"/>
            <a:ext cx="3609963" cy="600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36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79741-4220-2D97-AE0D-5ADAD6059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86A1CF-4764-43EF-0E75-733400F8A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953" y="424411"/>
            <a:ext cx="8039102" cy="6009178"/>
          </a:xfrm>
        </p:spPr>
        <p:txBody>
          <a:bodyPr>
            <a:normAutofit lnSpcReduction="10000"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8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【手順３】　欠席する日付・欠席種別を選択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① 連続して何日間か欠席する場合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欠席する</a:t>
            </a: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最初の日付</a:t>
            </a: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を選択。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②「欠席種別を選択」をタップ。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「病欠」「都合欠」「遅刻」「早退」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から</a:t>
            </a:r>
            <a:r>
              <a:rPr kumimoji="0" lang="ja-JP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選択。</a:t>
            </a:r>
            <a:endParaRPr kumimoji="0" lang="ja-JP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※</a:t>
            </a:r>
            <a:r>
              <a:rPr kumimoji="0" lang="ja-JP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通院・</a:t>
            </a:r>
            <a:r>
              <a:rPr kumimoji="0" lang="ja-JP" altLang="ja-JP" sz="40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けが</a:t>
            </a:r>
            <a:r>
              <a:rPr kumimoji="0" lang="ja-JP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：</a:t>
            </a: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「病欠」</a:t>
            </a:r>
            <a:endParaRPr kumimoji="0" lang="ja-JP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lvl="0" indent="133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ja-JP" altLang="ja-JP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私事</a:t>
            </a: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・</a:t>
            </a:r>
            <a:r>
              <a:rPr kumimoji="0" lang="ja-JP" altLang="ja-JP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忌引き</a:t>
            </a: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kumimoji="0" lang="ja-JP" altLang="ja-JP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「都合欠」</a:t>
            </a:r>
            <a:endParaRPr kumimoji="1" lang="ja-JP" altLang="en-US" sz="40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2052" name="図 3">
            <a:extLst>
              <a:ext uri="{FF2B5EF4-FFF2-40B4-BE49-F238E27FC236}">
                <a16:creationId xmlns:a16="http://schemas.microsoft.com/office/drawing/2014/main" id="{7D838DF1-3480-4852-3736-7DCA1791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8"/>
          <a:stretch>
            <a:fillRect/>
          </a:stretch>
        </p:blipFill>
        <p:spPr bwMode="auto">
          <a:xfrm>
            <a:off x="8723067" y="424411"/>
            <a:ext cx="3468933" cy="577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204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11BFC5-F97B-9964-7159-B6A253D27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4" y="555171"/>
            <a:ext cx="6552591" cy="5747657"/>
          </a:xfrm>
        </p:spPr>
        <p:txBody>
          <a:bodyPr>
            <a:norm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【手順４】　内容の入力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1E45F79-8A0B-82E9-1325-FFD233068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8"/>
          <a:stretch>
            <a:fillRect/>
          </a:stretch>
        </p:blipFill>
        <p:spPr bwMode="auto">
          <a:xfrm>
            <a:off x="7636212" y="230372"/>
            <a:ext cx="3844048" cy="63972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EFE7B7D7-C9A5-DD03-4427-56F932CBCACC}"/>
              </a:ext>
            </a:extLst>
          </p:cNvPr>
          <p:cNvSpPr txBox="1"/>
          <p:nvPr/>
        </p:nvSpPr>
        <p:spPr>
          <a:xfrm>
            <a:off x="278861" y="1528495"/>
            <a:ext cx="11201399" cy="20737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3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詳細を入力し、「都合欠」「遅刻」「早退」は</a:t>
            </a:r>
            <a:r>
              <a:rPr kumimoji="1" lang="ja-JP" altLang="en-US" sz="54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その理由</a:t>
            </a:r>
            <a:endParaRPr kumimoji="1" lang="en-US" altLang="ja-JP" sz="54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r>
              <a:rPr lang="ja-JP" altLang="en-US" sz="54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（忌引・私事都合）</a:t>
            </a:r>
            <a:r>
              <a:rPr kumimoji="1" lang="ja-JP" altLang="en-US" sz="3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を備考欄にご入力ください。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EBFD464-A9B8-49A2-010B-3A94F3085C45}"/>
              </a:ext>
            </a:extLst>
          </p:cNvPr>
          <p:cNvSpPr/>
          <p:nvPr/>
        </p:nvSpPr>
        <p:spPr>
          <a:xfrm>
            <a:off x="7407611" y="3559629"/>
            <a:ext cx="3951631" cy="207372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CD37F06F-1001-355C-82CE-FB372992EA72}"/>
              </a:ext>
            </a:extLst>
          </p:cNvPr>
          <p:cNvCxnSpPr>
            <a:cxnSpLocks/>
          </p:cNvCxnSpPr>
          <p:nvPr/>
        </p:nvCxnSpPr>
        <p:spPr>
          <a:xfrm>
            <a:off x="6235458" y="3389065"/>
            <a:ext cx="2787236" cy="177892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357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04B1E-6D64-91F0-9972-CE39A2081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F403E4-C47B-1A6C-9BC0-276CF146F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5" y="1143001"/>
            <a:ext cx="10776858" cy="3706586"/>
          </a:xfrm>
        </p:spPr>
        <p:txBody>
          <a:bodyPr>
            <a:norm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【手順４】　内容の入力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※「遅刻」「早退」では、お迎えに来る</a:t>
            </a:r>
            <a:endParaRPr kumimoji="0" lang="en-US" altLang="ja-JP" sz="4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8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ja-JP" altLang="ja-JP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時間、学校に到着する予定時間も</a:t>
            </a:r>
            <a:endParaRPr kumimoji="0" lang="en-US" altLang="ja-JP" sz="4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8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ja-JP" altLang="ja-JP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入力します。</a:t>
            </a:r>
            <a:endParaRPr kumimoji="1" lang="ja-JP" altLang="en-US" sz="48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422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7132D-FE2B-43E5-C77D-57B299102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57B6A5-1D03-4444-9CB0-53C4BF880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4" y="555172"/>
            <a:ext cx="6008915" cy="1306285"/>
          </a:xfrm>
        </p:spPr>
        <p:txBody>
          <a:bodyPr>
            <a:norm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36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【手順４】　内容の入力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EB0CBFB-6391-3EEB-3E95-FDFCF04370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8"/>
          <a:stretch>
            <a:fillRect/>
          </a:stretch>
        </p:blipFill>
        <p:spPr bwMode="auto">
          <a:xfrm>
            <a:off x="7636212" y="230372"/>
            <a:ext cx="3844048" cy="63972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AE997E-59F8-1915-F830-9E9F718FE779}"/>
              </a:ext>
            </a:extLst>
          </p:cNvPr>
          <p:cNvSpPr/>
          <p:nvPr/>
        </p:nvSpPr>
        <p:spPr>
          <a:xfrm>
            <a:off x="7407611" y="3559629"/>
            <a:ext cx="3951631" cy="207372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10">
            <a:extLst>
              <a:ext uri="{FF2B5EF4-FFF2-40B4-BE49-F238E27FC236}">
                <a16:creationId xmlns:a16="http://schemas.microsoft.com/office/drawing/2014/main" id="{D60F166E-2056-A10C-9E16-1A09E7114C72}"/>
              </a:ext>
            </a:extLst>
          </p:cNvPr>
          <p:cNvSpPr txBox="1"/>
          <p:nvPr/>
        </p:nvSpPr>
        <p:spPr>
          <a:xfrm>
            <a:off x="556721" y="1276824"/>
            <a:ext cx="11078557" cy="36721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0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感染症の疑いがある場合、発症日や症状の詳細</a:t>
            </a:r>
            <a:r>
              <a:rPr lang="ja-JP" altLang="en-US" sz="40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（発熱３８．５℃等）、診断名をお知らせください。</a:t>
            </a:r>
            <a:endParaRPr lang="en-US" altLang="ja-JP" sz="40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0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インフルエンザ等の出席停止の感染症の場合は</a:t>
            </a:r>
            <a:endParaRPr kumimoji="1" lang="en-US" altLang="ja-JP" sz="40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000" dirty="0">
                <a:solidFill>
                  <a:srgbClr val="FF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再登校予定日等　ご入力</a:t>
            </a:r>
            <a:r>
              <a:rPr kumimoji="1" lang="ja-JP" altLang="en-US" sz="40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をお願いします。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786C8DAC-C906-6A95-829A-A7A918CC2B6E}"/>
              </a:ext>
            </a:extLst>
          </p:cNvPr>
          <p:cNvCxnSpPr>
            <a:cxnSpLocks/>
          </p:cNvCxnSpPr>
          <p:nvPr/>
        </p:nvCxnSpPr>
        <p:spPr>
          <a:xfrm>
            <a:off x="9558236" y="4098471"/>
            <a:ext cx="320550" cy="109135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393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F7111-AA34-B624-C557-DEE4FF842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3032AC-9915-F5E6-E075-532CD101C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33" y="1498497"/>
            <a:ext cx="5956993" cy="4938691"/>
          </a:xfrm>
        </p:spPr>
        <p:txBody>
          <a:bodyPr>
            <a:norm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【手順５】　送信</a:t>
            </a:r>
            <a:endParaRPr kumimoji="0" lang="ja-JP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①「連絡する」</a:t>
            </a:r>
            <a:endParaRPr kumimoji="0" lang="ja-JP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②確認画面で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　</a:t>
            </a: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「送信」をタップ</a:t>
            </a:r>
            <a:r>
              <a:rPr kumimoji="0" lang="ja-JP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dirty="0">
                <a:solidFill>
                  <a:srgbClr val="00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ja-JP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これで連絡が完了です。</a:t>
            </a:r>
            <a:endParaRPr kumimoji="0" lang="ja-JP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endParaRPr kumimoji="1" lang="ja-JP" altLang="en-US" sz="40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4" name="図 2">
            <a:extLst>
              <a:ext uri="{FF2B5EF4-FFF2-40B4-BE49-F238E27FC236}">
                <a16:creationId xmlns:a16="http://schemas.microsoft.com/office/drawing/2014/main" id="{B42D828B-10F1-A852-A4DF-A1FC9F20D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56" y="297337"/>
            <a:ext cx="1714499" cy="362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1">
            <a:extLst>
              <a:ext uri="{FF2B5EF4-FFF2-40B4-BE49-F238E27FC236}">
                <a16:creationId xmlns:a16="http://schemas.microsoft.com/office/drawing/2014/main" id="{67CF0479-2E62-010A-D13C-E151EB051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292" y="1257604"/>
            <a:ext cx="2446301" cy="517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18157F8-DEC8-6068-83F5-58004C0140B3}"/>
              </a:ext>
            </a:extLst>
          </p:cNvPr>
          <p:cNvSpPr/>
          <p:nvPr/>
        </p:nvSpPr>
        <p:spPr>
          <a:xfrm>
            <a:off x="9979369" y="4008207"/>
            <a:ext cx="808756" cy="217767"/>
          </a:xfrm>
          <a:prstGeom prst="roundRect">
            <a:avLst>
              <a:gd name="adj" fmla="val 1852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A47AA22-4C66-8D84-E259-F4D5568EA827}"/>
              </a:ext>
            </a:extLst>
          </p:cNvPr>
          <p:cNvCxnSpPr>
            <a:cxnSpLocks/>
          </p:cNvCxnSpPr>
          <p:nvPr/>
        </p:nvCxnSpPr>
        <p:spPr>
          <a:xfrm>
            <a:off x="4196443" y="2465614"/>
            <a:ext cx="1714500" cy="58782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67F3A91-590B-1576-A1AA-203E22D5AA8E}"/>
              </a:ext>
            </a:extLst>
          </p:cNvPr>
          <p:cNvCxnSpPr>
            <a:cxnSpLocks/>
          </p:cNvCxnSpPr>
          <p:nvPr/>
        </p:nvCxnSpPr>
        <p:spPr>
          <a:xfrm flipV="1">
            <a:off x="4738424" y="4225974"/>
            <a:ext cx="3899390" cy="2862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938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35806-B509-6F99-96D0-EE58016A2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55488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３　便利な機能の紹介</a:t>
            </a:r>
            <a:endParaRPr kumimoji="1" lang="ja-JP" altLang="en-US" sz="66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197AC54-1EA1-C0DD-8F53-4675C630B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452" y="2181051"/>
            <a:ext cx="5449810" cy="4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30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99D68-B47B-63E5-C3C6-51ED57D66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8DDB0A-AE23-AAF7-65B4-93E6101DE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1578"/>
            <a:ext cx="10515600" cy="1325563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１）	連続して欠席をする場合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466C0E-6D0C-07BA-3EDC-47BD40C4B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8D36C9B-DC66-A57B-A73B-966299FE9A32}"/>
              </a:ext>
            </a:extLst>
          </p:cNvPr>
          <p:cNvGrpSpPr/>
          <p:nvPr/>
        </p:nvGrpSpPr>
        <p:grpSpPr>
          <a:xfrm>
            <a:off x="7973870" y="519003"/>
            <a:ext cx="3594923" cy="5387336"/>
            <a:chOff x="1733550" y="-38100"/>
            <a:chExt cx="1607185" cy="3152775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0538E54-EB5D-674F-5E09-39717F4522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45" t="445" r="9789" b="10282"/>
            <a:stretch/>
          </p:blipFill>
          <p:spPr bwMode="auto">
            <a:xfrm>
              <a:off x="1733550" y="-38100"/>
              <a:ext cx="1607185" cy="315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D67F8C0E-29E8-28D3-235B-68611D66A339}"/>
                </a:ext>
              </a:extLst>
            </p:cNvPr>
            <p:cNvSpPr/>
            <p:nvPr/>
          </p:nvSpPr>
          <p:spPr>
            <a:xfrm>
              <a:off x="1733550" y="695002"/>
              <a:ext cx="1018705" cy="1931891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9" name="テキスト ボックス 10">
            <a:extLst>
              <a:ext uri="{FF2B5EF4-FFF2-40B4-BE49-F238E27FC236}">
                <a16:creationId xmlns:a16="http://schemas.microsoft.com/office/drawing/2014/main" id="{BA64EB00-EDA2-F9FC-1A28-30812C7F75D3}"/>
              </a:ext>
            </a:extLst>
          </p:cNvPr>
          <p:cNvSpPr txBox="1"/>
          <p:nvPr/>
        </p:nvSpPr>
        <p:spPr>
          <a:xfrm>
            <a:off x="187695" y="2232772"/>
            <a:ext cx="11381098" cy="1669757"/>
          </a:xfrm>
          <a:prstGeom prst="rect">
            <a:avLst/>
          </a:prstGeom>
          <a:solidFill>
            <a:srgbClr val="FFFF00"/>
          </a:solidFill>
          <a:ln w="285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ja-JP" altLang="en-US" sz="5400" kern="1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事前に</a:t>
            </a:r>
            <a:r>
              <a:rPr lang="ja-JP" altLang="en-US" sz="5400" kern="100" dirty="0"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お休みが分かっている</a:t>
            </a:r>
            <a:endParaRPr lang="en-US" altLang="ja-JP" sz="5400" kern="100" dirty="0"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5400" kern="100" dirty="0">
                <a:effectLst/>
                <a:latin typeface="UD デジタル 教科書体 NK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場合には前もってご入力できます。</a:t>
            </a:r>
            <a:endParaRPr lang="ja-JP" sz="5400" kern="100" dirty="0">
              <a:effectLst/>
              <a:latin typeface="UD デジタル 教科書体 NK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941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9A953-8D48-0A7D-CDA8-EF9B135BB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54CAD-8EB4-4528-F2FF-914581AC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0871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２）入力内容を訂正したい場合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912ED9-D487-7416-47FD-61D4BBDBA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815" y="1534886"/>
            <a:ext cx="11507685" cy="471895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保護者の方が入力された</a:t>
            </a:r>
            <a:r>
              <a:rPr kumimoji="1" lang="ja-JP" altLang="en-US" sz="4800" u="sng" dirty="0">
                <a:solidFill>
                  <a:srgbClr val="FF0000"/>
                </a:solidFill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最新のもの</a:t>
            </a: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が</a:t>
            </a:r>
            <a:endParaRPr kumimoji="1" lang="en-US" altLang="ja-JP" sz="48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「すぐーる」に反映されます。</a:t>
            </a:r>
            <a:endParaRPr kumimoji="1" lang="en-US" altLang="ja-JP" sz="48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登録後に訂正が生じた場合は入力締め切り時間（～</a:t>
            </a:r>
            <a:r>
              <a:rPr kumimoji="1" lang="en-US" altLang="ja-JP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8</a:t>
            </a: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：</a:t>
            </a:r>
            <a:r>
              <a:rPr kumimoji="1" lang="en-US" altLang="ja-JP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20</a:t>
            </a:r>
            <a:r>
              <a:rPr kumimoji="1"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）内であれば、その都度変更ができます。</a:t>
            </a:r>
          </a:p>
          <a:p>
            <a:endParaRPr kumimoji="1" lang="ja-JP" altLang="en-US" sz="2400" dirty="0"/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sz="48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036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D3C62-FCCA-1234-4558-0C415429C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739"/>
            <a:ext cx="10515600" cy="1708604"/>
          </a:xfrm>
        </p:spPr>
        <p:txBody>
          <a:bodyPr>
            <a:normAutofit/>
          </a:bodyPr>
          <a:lstStyle/>
          <a:p>
            <a:r>
              <a:rPr kumimoji="1" lang="ja-JP" altLang="en-US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登録手順をご案内します。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66A4EF-A8B8-F747-365D-5860A6D6F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957" y="1894114"/>
            <a:ext cx="9367157" cy="133894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48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お手元の配付資料をご覧ください。</a:t>
            </a:r>
            <a:endParaRPr kumimoji="1" lang="ja-JP" altLang="en-US" sz="48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9423037-74A0-845F-B6BE-DCBE233B5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833" y="3211211"/>
            <a:ext cx="4120281" cy="310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7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A6C5D-C1BF-294D-46F8-02E7C0874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7690F9-57EB-4B6D-F1C8-5B3E39F07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３）　タイムライン機能について</a:t>
            </a:r>
            <a:endParaRPr kumimoji="1" lang="ja-JP" altLang="en-US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E48D4C-0E67-CE6C-30B0-DA207EB88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153" y="2386917"/>
            <a:ext cx="7804408" cy="261302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4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「タイムライン」機能で</a:t>
            </a:r>
            <a:endParaRPr kumimoji="1" lang="en-US" altLang="ja-JP" sz="44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4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チラシの配信を行っています。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45D3AD4-C7A4-CADB-51A8-AA9B5CAE37A2}"/>
              </a:ext>
            </a:extLst>
          </p:cNvPr>
          <p:cNvGrpSpPr/>
          <p:nvPr/>
        </p:nvGrpSpPr>
        <p:grpSpPr>
          <a:xfrm>
            <a:off x="7509752" y="815974"/>
            <a:ext cx="4490845" cy="5434023"/>
            <a:chOff x="-605580" y="0"/>
            <a:chExt cx="2249611" cy="2862402"/>
          </a:xfrm>
        </p:grpSpPr>
        <p:pic>
          <p:nvPicPr>
            <p:cNvPr id="5" name="図 4" descr="携帯電話の画面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D77B8565-7B92-D895-7732-B20E40AC3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86" t="11710" r="22571" b="2928"/>
            <a:stretch/>
          </p:blipFill>
          <p:spPr bwMode="auto">
            <a:xfrm>
              <a:off x="-207935" y="0"/>
              <a:ext cx="1433485" cy="2813013"/>
            </a:xfrm>
            <a:prstGeom prst="rect">
              <a:avLst/>
            </a:prstGeom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テキスト ボックス 10">
              <a:extLst>
                <a:ext uri="{FF2B5EF4-FFF2-40B4-BE49-F238E27FC236}">
                  <a16:creationId xmlns:a16="http://schemas.microsoft.com/office/drawing/2014/main" id="{1E60B469-9583-4567-EF15-900195B13183}"/>
                </a:ext>
              </a:extLst>
            </p:cNvPr>
            <p:cNvSpPr txBox="1"/>
            <p:nvPr/>
          </p:nvSpPr>
          <p:spPr>
            <a:xfrm>
              <a:off x="-605580" y="277800"/>
              <a:ext cx="2249611" cy="717708"/>
            </a:xfrm>
            <a:prstGeom prst="rect">
              <a:avLst/>
            </a:prstGeom>
            <a:solidFill>
              <a:srgbClr val="FFFF00"/>
            </a:solidFill>
            <a:ln w="28575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ja-JP" altLang="en-US" sz="4000" kern="100" dirty="0">
                  <a:latin typeface="游明朝" panose="02020400000000000000" pitchFamily="18" charset="-128"/>
                  <a:ea typeface="UD デジタル 教科書体 NK" panose="02020400000000000000" pitchFamily="18" charset="-128"/>
                  <a:cs typeface="Times New Roman" panose="02020603050405020304" pitchFamily="18" charset="0"/>
                </a:rPr>
                <a:t>タイムラインのタブが赤くなります。</a:t>
              </a:r>
              <a:endParaRPr lang="ja-JP" sz="40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F82381CD-758E-EE8D-F178-DF71FF88A0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1884" y="936273"/>
              <a:ext cx="242839" cy="1513652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A45EA767-5D08-AF89-6575-3B19A4350BC4}"/>
                </a:ext>
              </a:extLst>
            </p:cNvPr>
            <p:cNvSpPr/>
            <p:nvPr/>
          </p:nvSpPr>
          <p:spPr>
            <a:xfrm>
              <a:off x="301058" y="2475052"/>
              <a:ext cx="466725" cy="387350"/>
            </a:xfrm>
            <a:prstGeom prst="roundRect">
              <a:avLst>
                <a:gd name="adj" fmla="val 1852"/>
              </a:avLst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888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E6BFF-90A4-1EDD-9458-7735A41DA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B82B5E-5023-DC9B-8568-7C08C561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４）お気に入り登録について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03FF2A-AEBD-30E9-6961-3C907A83E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409" y="1473845"/>
            <a:ext cx="6591298" cy="265728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3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　受信箱の中ですぐに確認したいものには星マークをタップして</a:t>
            </a:r>
            <a:endParaRPr kumimoji="1" lang="en-US" altLang="ja-JP" sz="36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3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おくと便利です。</a:t>
            </a:r>
          </a:p>
          <a:p>
            <a:pPr>
              <a:lnSpc>
                <a:spcPct val="150000"/>
              </a:lnSpc>
            </a:pPr>
            <a:endParaRPr kumimoji="1" lang="ja-JP" altLang="en-US" sz="36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kumimoji="1" lang="ja-JP" altLang="en-US" sz="3600" dirty="0">
              <a:latin typeface="UD デジタル 教科書体 NK" panose="02020400000000000000" pitchFamily="18" charset="-128"/>
              <a:ea typeface="UD デジタル 教科書体 NK" panose="02020400000000000000" pitchFamily="18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3AED28E-32F5-A174-E309-60B663FCB0AE}"/>
              </a:ext>
            </a:extLst>
          </p:cNvPr>
          <p:cNvGrpSpPr/>
          <p:nvPr/>
        </p:nvGrpSpPr>
        <p:grpSpPr>
          <a:xfrm>
            <a:off x="547407" y="1076892"/>
            <a:ext cx="11371764" cy="4841511"/>
            <a:chOff x="-3893102" y="-57150"/>
            <a:chExt cx="7070550" cy="2805350"/>
          </a:xfrm>
        </p:grpSpPr>
        <p:pic>
          <p:nvPicPr>
            <p:cNvPr id="5" name="図 4" descr="グラフィカル ユーザー インターフェイス, テキスト, アプリケーション, チャットまたはテキスト メッセージ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736A0506-5B65-CB0F-00FA-205432E5AD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28" t="12500" r="35624" b="46496"/>
            <a:stretch/>
          </p:blipFill>
          <p:spPr bwMode="auto">
            <a:xfrm>
              <a:off x="385933" y="0"/>
              <a:ext cx="2620792" cy="27426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テキスト ボックス 10">
              <a:extLst>
                <a:ext uri="{FF2B5EF4-FFF2-40B4-BE49-F238E27FC236}">
                  <a16:creationId xmlns:a16="http://schemas.microsoft.com/office/drawing/2014/main" id="{F2AF0A75-94F3-D242-68D1-0ED43D52542E}"/>
                </a:ext>
              </a:extLst>
            </p:cNvPr>
            <p:cNvSpPr txBox="1"/>
            <p:nvPr/>
          </p:nvSpPr>
          <p:spPr>
            <a:xfrm>
              <a:off x="-3893102" y="1865277"/>
              <a:ext cx="3822172" cy="736679"/>
            </a:xfrm>
            <a:prstGeom prst="rect">
              <a:avLst/>
            </a:prstGeom>
            <a:solidFill>
              <a:srgbClr val="FFFF00"/>
            </a:solidFill>
            <a:ln w="28575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ja-JP" sz="3600" kern="100" dirty="0">
                  <a:effectLst/>
                  <a:latin typeface="游明朝" panose="02020400000000000000" pitchFamily="18" charset="-128"/>
                  <a:ea typeface="UD デジタル 教科書体 NK" panose="02020400000000000000" pitchFamily="18" charset="-128"/>
                  <a:cs typeface="Times New Roman" panose="02020603050405020304" pitchFamily="18" charset="0"/>
                </a:rPr>
                <a:t>星マークをタップすると</a:t>
              </a:r>
              <a:endParaRPr lang="en-US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endParaRPr>
            </a:p>
            <a:p>
              <a:pPr algn="just"/>
              <a:r>
                <a:rPr lang="ja-JP" sz="3600" kern="100" dirty="0">
                  <a:effectLst/>
                  <a:latin typeface="游明朝" panose="02020400000000000000" pitchFamily="18" charset="-128"/>
                  <a:ea typeface="UD デジタル 教科書体 NK" panose="02020400000000000000" pitchFamily="18" charset="-128"/>
                  <a:cs typeface="Times New Roman" panose="02020603050405020304" pitchFamily="18" charset="0"/>
                </a:rPr>
                <a:t>メニューからすぐ確認できます。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962854A6-683F-3EB6-1979-5AEA35A4FDC7}"/>
                </a:ext>
              </a:extLst>
            </p:cNvPr>
            <p:cNvSpPr/>
            <p:nvPr/>
          </p:nvSpPr>
          <p:spPr>
            <a:xfrm>
              <a:off x="2619375" y="-57150"/>
              <a:ext cx="558073" cy="504825"/>
            </a:xfrm>
            <a:prstGeom prst="round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6D6FB13E-6289-A6F4-1A9B-73076007F6D1}"/>
                </a:ext>
              </a:extLst>
            </p:cNvPr>
            <p:cNvSpPr/>
            <p:nvPr/>
          </p:nvSpPr>
          <p:spPr>
            <a:xfrm>
              <a:off x="2468469" y="2243375"/>
              <a:ext cx="598581" cy="504825"/>
            </a:xfrm>
            <a:prstGeom prst="roundRect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616255EC-0EE4-A36D-9578-A21835B12F9C}"/>
                </a:ext>
              </a:extLst>
            </p:cNvPr>
            <p:cNvCxnSpPr>
              <a:cxnSpLocks/>
            </p:cNvCxnSpPr>
            <p:nvPr/>
          </p:nvCxnSpPr>
          <p:spPr>
            <a:xfrm>
              <a:off x="-70930" y="2243375"/>
              <a:ext cx="2365535" cy="195262"/>
            </a:xfrm>
            <a:prstGeom prst="straightConnector1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3E276C25-82A4-8799-AA82-B98A1DA5BF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18512" y="558269"/>
              <a:ext cx="2737887" cy="1354924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9560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F51423-8029-38D9-5584-C108E73A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ja-JP" sz="48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入力についての前提</a:t>
            </a:r>
            <a:endParaRPr kumimoji="1" lang="ja-JP" altLang="en-US" sz="9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6A3FBC-6D81-069B-4198-3033F5A0C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660" y="2680834"/>
            <a:ext cx="10988140" cy="361609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「すぐーる」と学校のシステム（横浜</a:t>
            </a:r>
            <a:r>
              <a:rPr lang="en-US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St</a:t>
            </a:r>
            <a:r>
              <a:rPr lang="ja-JP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☆</a:t>
            </a:r>
            <a:r>
              <a:rPr lang="en-US" altLang="ja-JP" sz="4000" dirty="0" err="1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dy</a:t>
            </a:r>
            <a:r>
              <a:rPr lang="en-US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 Navi</a:t>
            </a:r>
            <a:r>
              <a:rPr lang="ja-JP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）が連携し、保護者の方が「すぐーる」で欠席や遅刻等を選択すると、システム上で欠席や遅刻として出欠席登録がされます。</a:t>
            </a:r>
            <a:endParaRPr kumimoji="1" lang="ja-JP" altLang="en-US" sz="4000" dirty="0"/>
          </a:p>
        </p:txBody>
      </p:sp>
      <p:pic>
        <p:nvPicPr>
          <p:cNvPr id="5" name="図 4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DCE1D2B-79B1-C9EF-1A2F-6826616775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772" y="961459"/>
            <a:ext cx="3019255" cy="99345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3D16D12-4467-3C82-AF6B-B28A3DA65F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71" r="12560"/>
          <a:stretch/>
        </p:blipFill>
        <p:spPr>
          <a:xfrm>
            <a:off x="6489415" y="365125"/>
            <a:ext cx="1992087" cy="2051483"/>
          </a:xfrm>
          <a:prstGeom prst="flowChartTerminator">
            <a:avLst/>
          </a:prstGeom>
        </p:spPr>
      </p:pic>
    </p:spTree>
    <p:extLst>
      <p:ext uri="{BB962C8B-B14F-4D97-AF65-F5344CB8AC3E}">
        <p14:creationId xmlns:p14="http://schemas.microsoft.com/office/powerpoint/2010/main" val="37144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7FA68-7BA4-749E-5A3A-B1B49915B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02017-1406-4D62-D771-74E3FA139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55488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1</a:t>
            </a:r>
            <a:r>
              <a:rPr kumimoji="1" lang="ja-JP" altLang="en-US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　朝の健康観察について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ADFA910-88DE-3968-28C4-B8A0D264A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430" y="2181051"/>
            <a:ext cx="5449810" cy="4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47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BF2BF-435E-3489-4892-613B87D8D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12A0AE-C18B-BAF9-06B1-85CA425EF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33350"/>
            <a:r>
              <a:rPr lang="ja-JP" altLang="ja-JP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に</a:t>
            </a:r>
            <a:r>
              <a:rPr lang="ja-JP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ついて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①　</a:t>
            </a:r>
            <a:r>
              <a:rPr lang="en-US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入力時間</a:t>
            </a:r>
            <a:r>
              <a:rPr lang="en-US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】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36B505-C65F-D891-56C8-DE6B37417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015" y="3102427"/>
            <a:ext cx="11051970" cy="2968833"/>
          </a:xfrm>
        </p:spPr>
        <p:txBody>
          <a:bodyPr>
            <a:normAutofit fontScale="85000" lnSpcReduction="10000"/>
          </a:bodyPr>
          <a:lstStyle/>
          <a:p>
            <a:pPr indent="152400" algn="l">
              <a:lnSpc>
                <a:spcPct val="150000"/>
              </a:lnSpc>
              <a:buNone/>
            </a:pPr>
            <a:r>
              <a:rPr lang="en-US" altLang="ja-JP" sz="7800" u="sng" kern="100" dirty="0">
                <a:solidFill>
                  <a:srgbClr val="FF0000"/>
                </a:solidFill>
                <a:effectLst/>
                <a:latin typeface="UD デジタル 教科書体 NK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ja-JP" sz="7800" u="sng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時２０分までに</a:t>
            </a:r>
            <a:r>
              <a:rPr lang="ja-JP" altLang="ja-JP" sz="44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入力をお願いします。</a:t>
            </a:r>
            <a:endParaRPr lang="en-US" altLang="ja-JP" sz="44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indent="152400" algn="l">
              <a:lnSpc>
                <a:spcPct val="150000"/>
              </a:lnSpc>
              <a:buNone/>
            </a:pPr>
            <a:r>
              <a:rPr lang="ja-JP" altLang="en-US" sz="44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それ以降のご入力は</a:t>
            </a:r>
            <a:r>
              <a:rPr lang="ja-JP" altLang="ja-JP" sz="44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電話での連絡をお願いします</a:t>
            </a:r>
            <a:r>
              <a:rPr lang="ja-JP" altLang="en-US" sz="44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72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086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74354-93B9-88F8-B700-EDFC11339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05464F-D210-DA23-9C2D-887ED8A21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33350"/>
            <a:r>
              <a:rPr lang="ja-JP" altLang="ja-JP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に</a:t>
            </a:r>
            <a:r>
              <a:rPr lang="ja-JP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ついて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①</a:t>
            </a:r>
            <a:r>
              <a:rPr lang="en-US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入力時間</a:t>
            </a:r>
            <a:r>
              <a:rPr lang="en-US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】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4631DB-3423-7429-BE3A-184B6252F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97" y="1496291"/>
            <a:ext cx="11010405" cy="4842163"/>
          </a:xfrm>
        </p:spPr>
        <p:txBody>
          <a:bodyPr>
            <a:normAutofit fontScale="62500" lnSpcReduction="20000"/>
          </a:bodyPr>
          <a:lstStyle/>
          <a:p>
            <a:pPr indent="152400" algn="l">
              <a:lnSpc>
                <a:spcPct val="170000"/>
              </a:lnSpc>
              <a:buNone/>
            </a:pPr>
            <a:r>
              <a:rPr lang="ja-JP" altLang="ja-JP" sz="6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お子さんが登校しておらず、「すぐーる」に欠席等の入力が確認できない場合は、</a:t>
            </a:r>
            <a:r>
              <a:rPr lang="ja-JP" altLang="ja-JP" sz="6600" u="sng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安全上の理由から保護者の方に電話連絡をします。</a:t>
            </a:r>
            <a:r>
              <a:rPr lang="ja-JP" altLang="ja-JP" sz="6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タイムラグが発生するため、余裕をもって入力をしていただくようお願いします。</a:t>
            </a:r>
            <a:endParaRPr lang="ja-JP" altLang="ja-JP" sz="66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133350" indent="152400" algn="l">
              <a:lnSpc>
                <a:spcPct val="170000"/>
              </a:lnSpc>
              <a:buNone/>
            </a:pPr>
            <a:endParaRPr lang="en-US" altLang="ja-JP" sz="66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38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DFA53-15B7-A9AB-4781-38CF10AEF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2780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ja-JP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入力について</a:t>
            </a:r>
            <a:r>
              <a:rPr lang="ja-JP" altLang="en-US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②</a:t>
            </a:r>
            <a:r>
              <a:rPr lang="en-US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</a:t>
            </a:r>
            <a:r>
              <a:rPr lang="ja-JP" altLang="en-US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変更について</a:t>
            </a:r>
            <a:r>
              <a:rPr lang="en-US" altLang="ja-JP" sz="4000" dirty="0">
                <a:effectLst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】</a:t>
            </a:r>
            <a:endParaRPr kumimoji="1" lang="ja-JP" altLang="en-US" sz="13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50D6ED-79A7-6F8C-4523-81463763C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5" y="1475509"/>
            <a:ext cx="11617036" cy="4734112"/>
          </a:xfrm>
        </p:spPr>
        <p:txBody>
          <a:bodyPr>
            <a:normAutofit fontScale="92500" lnSpcReduction="10000"/>
          </a:bodyPr>
          <a:lstStyle/>
          <a:p>
            <a:pPr marL="133350" indent="152400" algn="l">
              <a:lnSpc>
                <a:spcPct val="160000"/>
              </a:lnSpc>
              <a:buNone/>
            </a:pP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尚、以下の場合は</a:t>
            </a:r>
            <a:r>
              <a:rPr lang="ja-JP" altLang="ja-JP" sz="5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保護者の方による訂正</a:t>
            </a: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のご協力を</a:t>
            </a:r>
            <a:endParaRPr lang="en-US" altLang="ja-JP" sz="36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133350" indent="152400" algn="l">
              <a:lnSpc>
                <a:spcPct val="160000"/>
              </a:lnSpc>
              <a:buNone/>
            </a:pPr>
            <a:r>
              <a:rPr lang="ja-JP" altLang="en-US" sz="3600" kern="100" dirty="0"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お願いします。</a:t>
            </a:r>
            <a:endParaRPr lang="ja-JP" altLang="ja-JP" sz="36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133350" indent="0" algn="l">
              <a:lnSpc>
                <a:spcPct val="160000"/>
              </a:lnSpc>
              <a:buNone/>
            </a:pPr>
            <a:endParaRPr lang="en-US" altLang="ja-JP" sz="3600" kern="100" dirty="0"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133350" indent="0" algn="l">
              <a:lnSpc>
                <a:spcPct val="160000"/>
              </a:lnSpc>
              <a:buNone/>
            </a:pPr>
            <a:r>
              <a:rPr lang="ja-JP" altLang="en-US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例　</a:t>
            </a: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朝の段階で体調不良で遅刻の予定</a:t>
            </a:r>
            <a:r>
              <a:rPr lang="ja-JP" altLang="en-US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であった</a:t>
            </a: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が</a:t>
            </a:r>
            <a:endParaRPr lang="en-US" altLang="ja-JP" sz="36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  <a:p>
            <a:pPr marL="133350" indent="0" algn="l">
              <a:lnSpc>
                <a:spcPct val="160000"/>
              </a:lnSpc>
              <a:buNone/>
            </a:pPr>
            <a:r>
              <a:rPr lang="ja-JP" altLang="en-US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　　</a:t>
            </a:r>
            <a:r>
              <a:rPr lang="ja-JP" altLang="ja-JP" sz="36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その後欠席に変更した等</a:t>
            </a:r>
            <a:endParaRPr lang="ja-JP" altLang="ja-JP" sz="36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76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6806E-B8F9-76A6-6D91-046DDEF25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F106C3-23E3-97D2-E1E1-DD3C86C4E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33350"/>
            <a:r>
              <a:rPr lang="ja-JP" altLang="ja-JP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en-US" sz="54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入力について</a:t>
            </a:r>
            <a:r>
              <a:rPr lang="ja-JP" altLang="en-US" sz="5400" kern="100" dirty="0"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③</a:t>
            </a:r>
            <a:r>
              <a:rPr lang="en-US" altLang="ja-JP" sz="5400" kern="100" dirty="0"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【</a:t>
            </a:r>
            <a:r>
              <a:rPr lang="ja-JP" altLang="en-US" sz="5400" kern="100" dirty="0"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入力内容</a:t>
            </a:r>
            <a:r>
              <a:rPr lang="en-US" altLang="ja-JP" sz="5400" kern="100" dirty="0"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】</a:t>
            </a:r>
            <a:endParaRPr kumimoji="1" lang="ja-JP" altLang="en-US" sz="199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015039-46AF-82CC-BF44-FAA99A7A9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09" y="1690688"/>
            <a:ext cx="11236036" cy="4034642"/>
          </a:xfrm>
        </p:spPr>
        <p:txBody>
          <a:bodyPr>
            <a:normAutofit/>
          </a:bodyPr>
          <a:lstStyle/>
          <a:p>
            <a:pPr marL="133350" indent="152400" algn="l">
              <a:lnSpc>
                <a:spcPct val="170000"/>
              </a:lnSpc>
              <a:buNone/>
            </a:pPr>
            <a:r>
              <a:rPr lang="ja-JP" altLang="en-US" sz="40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ja-JP" altLang="ja-JP" sz="40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担任や学校に</a:t>
            </a:r>
            <a:r>
              <a:rPr lang="ja-JP" altLang="en-US" sz="40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お子さんのことで、</a:t>
            </a:r>
            <a:r>
              <a:rPr lang="ja-JP" altLang="ja-JP" sz="40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連絡したいことがありましたら、</a:t>
            </a:r>
            <a:r>
              <a:rPr lang="ja-JP" altLang="ja-JP" sz="4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連絡帳か電話</a:t>
            </a:r>
            <a:r>
              <a:rPr lang="ja-JP" altLang="ja-JP" sz="4000" kern="100" dirty="0">
                <a:effectLst/>
                <a:latin typeface="游明朝" panose="02020400000000000000" pitchFamily="18" charset="-128"/>
                <a:ea typeface="UD デジタル 教科書体 NK" panose="02020400000000000000" pitchFamily="18" charset="-128"/>
                <a:cs typeface="Times New Roman" panose="02020603050405020304" pitchFamily="18" charset="0"/>
              </a:rPr>
              <a:t>でお願いします。</a:t>
            </a:r>
            <a:endParaRPr lang="en-US" altLang="ja-JP" sz="4000" kern="100" dirty="0">
              <a:effectLst/>
              <a:latin typeface="游明朝" panose="02020400000000000000" pitchFamily="18" charset="-128"/>
              <a:ea typeface="UD デジタル 教科書体 NK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" name="図 4" descr="文字と数字と文字の加工写真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3154456-1411-0F13-7028-A9C459F924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91" y="3889704"/>
            <a:ext cx="1705951" cy="2351234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4242C89-D469-B68E-3807-78A3693A751C}"/>
              </a:ext>
            </a:extLst>
          </p:cNvPr>
          <p:cNvGrpSpPr/>
          <p:nvPr/>
        </p:nvGrpSpPr>
        <p:grpSpPr>
          <a:xfrm>
            <a:off x="4183663" y="4122319"/>
            <a:ext cx="1912337" cy="2089986"/>
            <a:chOff x="3811773" y="4122319"/>
            <a:chExt cx="1912337" cy="2089986"/>
          </a:xfrm>
        </p:grpSpPr>
        <p:pic>
          <p:nvPicPr>
            <p:cNvPr id="7" name="図 6" descr="絵と文字の加工写真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F73F7545-5236-81AE-09EA-5FDB074DB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1773" y="4122319"/>
              <a:ext cx="1912337" cy="2089986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CE3178E-2D8E-82E8-093E-ECD1D2B12D81}"/>
                </a:ext>
              </a:extLst>
            </p:cNvPr>
            <p:cNvSpPr txBox="1"/>
            <p:nvPr/>
          </p:nvSpPr>
          <p:spPr>
            <a:xfrm>
              <a:off x="4005942" y="4361769"/>
              <a:ext cx="1317171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れんらくちょう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392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5E9AF-1640-18AC-4979-2E7ED2608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A95CCE-F400-2BBB-0E0D-F0DE780BE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55488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２</a:t>
            </a:r>
            <a:r>
              <a:rPr kumimoji="1" lang="en-US" altLang="ja-JP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 </a:t>
            </a:r>
            <a:r>
              <a:rPr kumimoji="1" lang="ja-JP" altLang="en-US" sz="6600" dirty="0">
                <a:latin typeface="UD デジタル 教科書体 NK" panose="02020400000000000000" pitchFamily="18" charset="-128"/>
                <a:ea typeface="UD デジタル 教科書体 NK" panose="02020400000000000000" pitchFamily="18" charset="-128"/>
              </a:rPr>
              <a:t>入力方法について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EE889FC-2022-A407-2016-32DEFE894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001" y="2181051"/>
            <a:ext cx="5449810" cy="4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17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1144</Words>
  <Application>Microsoft Office PowerPoint</Application>
  <PresentationFormat>ワイド画面</PresentationFormat>
  <Paragraphs>122</Paragraphs>
  <Slides>21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8" baseType="lpstr">
      <vt:lpstr>HG丸ｺﾞｼｯｸM-PRO</vt:lpstr>
      <vt:lpstr>UD デジタル 教科書体 NK</vt:lpstr>
      <vt:lpstr>游ゴシック</vt:lpstr>
      <vt:lpstr>游ゴシック Light</vt:lpstr>
      <vt:lpstr>游明朝</vt:lpstr>
      <vt:lpstr>Arial</vt:lpstr>
      <vt:lpstr>Office テーマ</vt:lpstr>
      <vt:lpstr>すぐーるについて　　　　　　　　　　　　　　　　　　　 </vt:lpstr>
      <vt:lpstr>登録手順をご案内します。</vt:lpstr>
      <vt:lpstr>入力についての前提</vt:lpstr>
      <vt:lpstr>1　朝の健康観察について</vt:lpstr>
      <vt:lpstr>　入力について　①　【入力時間】</vt:lpstr>
      <vt:lpstr>　入力について　①【入力時間】</vt:lpstr>
      <vt:lpstr>入力について②【変更について】</vt:lpstr>
      <vt:lpstr>　入力について③【入力内容】</vt:lpstr>
      <vt:lpstr>２ 入力方法について</vt:lpstr>
      <vt:lpstr>PowerPoint プレゼンテーション</vt:lpstr>
      <vt:lpstr>【手順２】 「欠席・遅刻連絡機能」 　を選択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３　便利な機能の紹介</vt:lpstr>
      <vt:lpstr>１） 連続して欠席をする場合</vt:lpstr>
      <vt:lpstr>２）入力内容を訂正したい場合</vt:lpstr>
      <vt:lpstr>３）　タイムライン機能について</vt:lpstr>
      <vt:lpstr>４）お気に入り登録について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令和６年度 横浜市立新治小学校 新一年生説明会</dc:title>
  <dc:creator>横田 美咲</dc:creator>
  <cp:lastModifiedBy>横田 美咲</cp:lastModifiedBy>
  <cp:revision>34</cp:revision>
  <dcterms:created xsi:type="dcterms:W3CDTF">2023-02-17T02:12:07Z</dcterms:created>
  <dcterms:modified xsi:type="dcterms:W3CDTF">2026-02-06T01:39:50Z</dcterms:modified>
</cp:coreProperties>
</file>